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0"/>
  </p:notesMasterIdLst>
  <p:sldIdLst>
    <p:sldId id="256" r:id="rId2"/>
    <p:sldId id="258" r:id="rId3"/>
    <p:sldId id="280" r:id="rId4"/>
    <p:sldId id="257" r:id="rId5"/>
    <p:sldId id="279" r:id="rId6"/>
    <p:sldId id="288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7" r:id="rId17"/>
    <p:sldId id="268" r:id="rId18"/>
    <p:sldId id="269" r:id="rId19"/>
    <p:sldId id="271" r:id="rId20"/>
    <p:sldId id="298" r:id="rId21"/>
    <p:sldId id="274" r:id="rId22"/>
    <p:sldId id="281" r:id="rId23"/>
    <p:sldId id="282" r:id="rId24"/>
    <p:sldId id="299" r:id="rId25"/>
    <p:sldId id="286" r:id="rId26"/>
    <p:sldId id="287" r:id="rId27"/>
    <p:sldId id="283" r:id="rId28"/>
    <p:sldId id="297" r:id="rId29"/>
    <p:sldId id="294" r:id="rId30"/>
    <p:sldId id="289" r:id="rId31"/>
    <p:sldId id="293" r:id="rId32"/>
    <p:sldId id="290" r:id="rId33"/>
    <p:sldId id="300" r:id="rId34"/>
    <p:sldId id="302" r:id="rId35"/>
    <p:sldId id="301" r:id="rId36"/>
    <p:sldId id="292" r:id="rId37"/>
    <p:sldId id="295" r:id="rId38"/>
    <p:sldId id="29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5F"/>
    <a:srgbClr val="008676"/>
    <a:srgbClr val="74A89C"/>
    <a:srgbClr val="33CC33"/>
    <a:srgbClr val="99CC00"/>
    <a:srgbClr val="008071"/>
    <a:srgbClr val="008080"/>
    <a:srgbClr val="6AA2A2"/>
    <a:srgbClr val="038BB5"/>
    <a:srgbClr val="007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04" y="-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9E45B-9FDE-4AAD-9E74-9C5AAC54C2DF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52E9144-3498-4DC2-9353-B9969198924C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8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그토록 만들어지기 원했던 프로그램을 만들기까지 많은 지식과 노력이 필요하다는 것을 알게 되었고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구현하지 못한 부분은 더 공부하면서 보완하여 실제로 사용할 수 있도록 완성하고 싶습니다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60BBAB53-8000-4C03-9111-BD1F8CD09C92}" type="parTrans" cxnId="{111173B7-0E1E-46A8-9B60-1BB87309E98D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57882FD-FB86-4B86-BAB0-A295E01911BA}" type="sibTrans" cxnId="{111173B7-0E1E-46A8-9B60-1BB87309E98D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21641CC9-21F5-4728-B500-97D5909886E0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한가지 기능을 구현하는 방법이 계속 코딩을 하면서 새롭게 습득이 </a:t>
          </a:r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되다보니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처음 구현 방식과 막바지의 구현 방식이 달라지게 되었습니다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막바지에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수정을 하였지만 다 통일시키지 못한 점이 아쉽습니다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E4AA10E8-58AD-46E5-9718-460E1728BE13}" type="parTrans" cxnId="{64445C3B-2B89-4209-B02B-44C5BB2CA513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66E7C554-739E-47E5-81A3-D0D9D364848C}" type="sibTrans" cxnId="{64445C3B-2B89-4209-B02B-44C5BB2CA513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9FBE1E6-BE3F-4B7D-8CBA-2EA7B6EC2CE1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5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프로그램을 만들면서 </a:t>
          </a:r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그동안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배웠던 내용을 복습하게 되니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많은 소스와 쿼리가 내 것이 되는 것을 느꼈고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이제는 혼자 찾아본 소스를 내 프로그램에 맞게 응용할 수 있는 수준이 되어 기뻤습니다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D52C086E-7884-4B22-88B1-F80FD2CDCD0A}" type="parTrans" cxnId="{7B9B3021-947D-4F3E-9FF1-3690B2605BAA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2EDFEFAA-E2C1-4C09-B61E-B65D368349D8}" type="sibTrans" cxnId="{7B9B3021-947D-4F3E-9FF1-3690B2605BAA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2DC2C24-2CA4-4C96-BB79-2FEFAC154860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9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반친구들과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이야기를 하면서 얻게 되는 아이디어들도 개발에 많은 도움이 되었고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도움을 요청하면 흔쾌히 가르쳐준 친구들에게 감사의 마음을 전합니다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  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0BAC4DB2-F291-40DF-AE77-7148B89FCDBE}" type="parTrans" cxnId="{2B0509AD-B7B5-44AC-A9E2-07D26973893F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74D02F6C-2C39-4346-B814-C70983DC88BC}" type="sibTrans" cxnId="{2B0509AD-B7B5-44AC-A9E2-07D26973893F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99D06B0A-09E1-4117-8B4A-4F7BD05D30C8}" type="pres">
      <dgm:prSet presAssocID="{4069E45B-9FDE-4AAD-9E74-9C5AAC54C2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186362-A154-4139-8F5F-7CDD81A0D4B2}" type="pres">
      <dgm:prSet presAssocID="{D52E9144-3498-4DC2-9353-B9969198924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EED035-C200-4F28-839E-D066513713C7}" type="pres">
      <dgm:prSet presAssocID="{557882FD-FB86-4B86-BAB0-A295E01911BA}" presName="spacer" presStyleCnt="0"/>
      <dgm:spPr/>
    </dgm:pt>
    <dgm:pt modelId="{3A5D50A8-343E-4131-87BB-97494B8E6B59}" type="pres">
      <dgm:prSet presAssocID="{21641CC9-21F5-4728-B500-97D5909886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87906C-89CF-4969-8713-C2FD6BF7CDCF}" type="pres">
      <dgm:prSet presAssocID="{66E7C554-739E-47E5-81A3-D0D9D364848C}" presName="spacer" presStyleCnt="0"/>
      <dgm:spPr/>
    </dgm:pt>
    <dgm:pt modelId="{0365FABD-06BE-4FE3-B63A-EEE0A3C8EDCB}" type="pres">
      <dgm:prSet presAssocID="{59FBE1E6-BE3F-4B7D-8CBA-2EA7B6EC2CE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261E3-5A70-492D-9F7C-F5020B3B5F6C}" type="pres">
      <dgm:prSet presAssocID="{2EDFEFAA-E2C1-4C09-B61E-B65D368349D8}" presName="spacer" presStyleCnt="0"/>
      <dgm:spPr/>
    </dgm:pt>
    <dgm:pt modelId="{50B3172D-2091-4849-8724-EB9470150DCB}" type="pres">
      <dgm:prSet presAssocID="{52DC2C24-2CA4-4C96-BB79-2FEFAC15486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32CC12-3411-43D1-AEB2-103B347D4864}" type="presOf" srcId="{21641CC9-21F5-4728-B500-97D5909886E0}" destId="{3A5D50A8-343E-4131-87BB-97494B8E6B59}" srcOrd="0" destOrd="0" presId="urn:microsoft.com/office/officeart/2005/8/layout/vList2"/>
    <dgm:cxn modelId="{7B9B3021-947D-4F3E-9FF1-3690B2605BAA}" srcId="{4069E45B-9FDE-4AAD-9E74-9C5AAC54C2DF}" destId="{59FBE1E6-BE3F-4B7D-8CBA-2EA7B6EC2CE1}" srcOrd="2" destOrd="0" parTransId="{D52C086E-7884-4B22-88B1-F80FD2CDCD0A}" sibTransId="{2EDFEFAA-E2C1-4C09-B61E-B65D368349D8}"/>
    <dgm:cxn modelId="{DAE05892-E2FF-40FA-B47C-12BD246B92EA}" type="presOf" srcId="{52DC2C24-2CA4-4C96-BB79-2FEFAC154860}" destId="{50B3172D-2091-4849-8724-EB9470150DCB}" srcOrd="0" destOrd="0" presId="urn:microsoft.com/office/officeart/2005/8/layout/vList2"/>
    <dgm:cxn modelId="{2B0509AD-B7B5-44AC-A9E2-07D26973893F}" srcId="{4069E45B-9FDE-4AAD-9E74-9C5AAC54C2DF}" destId="{52DC2C24-2CA4-4C96-BB79-2FEFAC154860}" srcOrd="3" destOrd="0" parTransId="{0BAC4DB2-F291-40DF-AE77-7148B89FCDBE}" sibTransId="{74D02F6C-2C39-4346-B814-C70983DC88BC}"/>
    <dgm:cxn modelId="{DF63DA23-4FB4-4B70-9B9B-A467426C0585}" type="presOf" srcId="{59FBE1E6-BE3F-4B7D-8CBA-2EA7B6EC2CE1}" destId="{0365FABD-06BE-4FE3-B63A-EEE0A3C8EDCB}" srcOrd="0" destOrd="0" presId="urn:microsoft.com/office/officeart/2005/8/layout/vList2"/>
    <dgm:cxn modelId="{64445C3B-2B89-4209-B02B-44C5BB2CA513}" srcId="{4069E45B-9FDE-4AAD-9E74-9C5AAC54C2DF}" destId="{21641CC9-21F5-4728-B500-97D5909886E0}" srcOrd="1" destOrd="0" parTransId="{E4AA10E8-58AD-46E5-9718-460E1728BE13}" sibTransId="{66E7C554-739E-47E5-81A3-D0D9D364848C}"/>
    <dgm:cxn modelId="{00412BB3-AB98-4230-A664-0777615E8771}" type="presOf" srcId="{D52E9144-3498-4DC2-9353-B9969198924C}" destId="{6D186362-A154-4139-8F5F-7CDD81A0D4B2}" srcOrd="0" destOrd="0" presId="urn:microsoft.com/office/officeart/2005/8/layout/vList2"/>
    <dgm:cxn modelId="{111173B7-0E1E-46A8-9B60-1BB87309E98D}" srcId="{4069E45B-9FDE-4AAD-9E74-9C5AAC54C2DF}" destId="{D52E9144-3498-4DC2-9353-B9969198924C}" srcOrd="0" destOrd="0" parTransId="{60BBAB53-8000-4C03-9111-BD1F8CD09C92}" sibTransId="{557882FD-FB86-4B86-BAB0-A295E01911BA}"/>
    <dgm:cxn modelId="{95C935EA-E8FC-4AAA-B1C7-1FA6C361148D}" type="presOf" srcId="{4069E45B-9FDE-4AAD-9E74-9C5AAC54C2DF}" destId="{99D06B0A-09E1-4117-8B4A-4F7BD05D30C8}" srcOrd="0" destOrd="0" presId="urn:microsoft.com/office/officeart/2005/8/layout/vList2"/>
    <dgm:cxn modelId="{0ABAE2AF-8CA9-4E82-9692-0E26769A884F}" type="presParOf" srcId="{99D06B0A-09E1-4117-8B4A-4F7BD05D30C8}" destId="{6D186362-A154-4139-8F5F-7CDD81A0D4B2}" srcOrd="0" destOrd="0" presId="urn:microsoft.com/office/officeart/2005/8/layout/vList2"/>
    <dgm:cxn modelId="{02E3652B-3EF2-4C1D-A7B1-AB35E972A0F0}" type="presParOf" srcId="{99D06B0A-09E1-4117-8B4A-4F7BD05D30C8}" destId="{BFEED035-C200-4F28-839E-D066513713C7}" srcOrd="1" destOrd="0" presId="urn:microsoft.com/office/officeart/2005/8/layout/vList2"/>
    <dgm:cxn modelId="{745DFE83-7C3E-47B0-89FA-30E12D259485}" type="presParOf" srcId="{99D06B0A-09E1-4117-8B4A-4F7BD05D30C8}" destId="{3A5D50A8-343E-4131-87BB-97494B8E6B59}" srcOrd="2" destOrd="0" presId="urn:microsoft.com/office/officeart/2005/8/layout/vList2"/>
    <dgm:cxn modelId="{3059C69C-B4E9-49A9-A801-4094D7F7E606}" type="presParOf" srcId="{99D06B0A-09E1-4117-8B4A-4F7BD05D30C8}" destId="{FA87906C-89CF-4969-8713-C2FD6BF7CDCF}" srcOrd="3" destOrd="0" presId="urn:microsoft.com/office/officeart/2005/8/layout/vList2"/>
    <dgm:cxn modelId="{B019E78B-3787-41A1-938C-FD7D34DA1790}" type="presParOf" srcId="{99D06B0A-09E1-4117-8B4A-4F7BD05D30C8}" destId="{0365FABD-06BE-4FE3-B63A-EEE0A3C8EDCB}" srcOrd="4" destOrd="0" presId="urn:microsoft.com/office/officeart/2005/8/layout/vList2"/>
    <dgm:cxn modelId="{99D49260-BDEC-46B3-AA35-252EB722F19C}" type="presParOf" srcId="{99D06B0A-09E1-4117-8B4A-4F7BD05D30C8}" destId="{930261E3-5A70-492D-9F7C-F5020B3B5F6C}" srcOrd="5" destOrd="0" presId="urn:microsoft.com/office/officeart/2005/8/layout/vList2"/>
    <dgm:cxn modelId="{A5FF8EF4-C44C-4D1B-8B78-B4E6664F0633}" type="presParOf" srcId="{99D06B0A-09E1-4117-8B4A-4F7BD05D30C8}" destId="{50B3172D-2091-4849-8724-EB9470150DCB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A0C4-127A-45A0-A294-D67FD5DA63C2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444F9-1DF0-411A-9B10-EC245C537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6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7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8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2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2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4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231D0-41CD-4A12-8C5F-F4E7F43EA0F0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7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2.png"/><Relationship Id="rId7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10" Type="http://schemas.openxmlformats.org/officeDocument/2006/relationships/image" Target="../media/image7.png"/><Relationship Id="rId4" Type="http://schemas.openxmlformats.org/officeDocument/2006/relationships/image" Target="../media/image73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3" y="1131590"/>
            <a:ext cx="7920879" cy="17101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신현초</a:t>
            </a:r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 방과후학교 </a:t>
            </a:r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</a:br>
            <a:r>
              <a:rPr lang="ko-KR" altLang="en-US" sz="5300" dirty="0" smtClean="0">
                <a:latin typeface="나눔스퀘어라운드 ExtraBold" pitchFamily="50" charset="-127"/>
                <a:ea typeface="나눔스퀘어라운드 ExtraBold" pitchFamily="50" charset="-127"/>
              </a:rPr>
              <a:t>자유수강 관리 프로그램</a:t>
            </a:r>
            <a:endParaRPr lang="ko-KR" altLang="en-US" sz="5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9792" y="3291830"/>
            <a:ext cx="5637010" cy="972108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ko-KR" altLang="en-US" smtClean="0">
                <a:latin typeface="나눔스퀘어라운드 ExtraBold" pitchFamily="50" charset="-127"/>
                <a:ea typeface="나눔스퀘어라운드 ExtraBold" pitchFamily="50" charset="-127"/>
              </a:rPr>
              <a:t>융합소프트웨어개발자 과정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차 프로젝트</a:t>
            </a:r>
            <a:endParaRPr lang="en-US" altLang="ko-KR" dirty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 2018. 8. 28.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윤새별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289107"/>
            <a:ext cx="630070" cy="472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291830"/>
            <a:ext cx="403664" cy="302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587260"/>
            <a:ext cx="403664" cy="3027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900072"/>
            <a:ext cx="403664" cy="302748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일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32712"/>
              </p:ext>
            </p:extLst>
          </p:nvPr>
        </p:nvGraphicFramePr>
        <p:xfrm>
          <a:off x="2276745" y="637468"/>
          <a:ext cx="6570730" cy="38541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146"/>
                <a:gridCol w="1314146"/>
                <a:gridCol w="1314146"/>
                <a:gridCol w="1314146"/>
                <a:gridCol w="1314146"/>
              </a:tblGrid>
              <a:tr h="2753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3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기획서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 완료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강좌신청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9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등록 및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15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관련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운영현황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21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 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22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현황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TEST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잔액 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826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1530" y="1086585"/>
            <a:ext cx="1728192" cy="1350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개체 관계도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5" y="479017"/>
            <a:ext cx="6435745" cy="4117957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39552" y="1052831"/>
            <a:ext cx="1872208" cy="2103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30" y="652376"/>
            <a:ext cx="5962650" cy="384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9552" y="1131591"/>
            <a:ext cx="1872208" cy="1980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08" y="666664"/>
            <a:ext cx="63531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22" y="321500"/>
            <a:ext cx="7496777" cy="426647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66555" y="951570"/>
            <a:ext cx="1795252" cy="2340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-Use Case Diagram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31543" y="951570"/>
            <a:ext cx="1795251" cy="2187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파일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구조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39"/>
          <a:stretch/>
        </p:blipFill>
        <p:spPr bwMode="auto">
          <a:xfrm>
            <a:off x="2483768" y="465516"/>
            <a:ext cx="3100068" cy="354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7" b="434"/>
          <a:stretch/>
        </p:blipFill>
        <p:spPr bwMode="auto">
          <a:xfrm>
            <a:off x="5533094" y="1368916"/>
            <a:ext cx="3100068" cy="264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93" y="592280"/>
            <a:ext cx="6441663" cy="410445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Controller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model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96317"/>
            <a:ext cx="5984864" cy="39451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6" y="593780"/>
            <a:ext cx="6120680" cy="400319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6151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전체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443260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99" y="647786"/>
            <a:ext cx="5604199" cy="385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76945" y="893310"/>
            <a:ext cx="8064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>
            <a:endCxn id="23" idx="0"/>
          </p:cNvCxnSpPr>
          <p:nvPr/>
        </p:nvCxnSpPr>
        <p:spPr>
          <a:xfrm flipH="1">
            <a:off x="6102200" y="1131590"/>
            <a:ext cx="212859" cy="1015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" idx="1"/>
          </p:cNvCxnSpPr>
          <p:nvPr/>
        </p:nvCxnSpPr>
        <p:spPr>
          <a:xfrm>
            <a:off x="3896925" y="1062587"/>
            <a:ext cx="180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2200" y="2577375"/>
            <a:ext cx="157523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26" name="직선 연결선 25"/>
          <p:cNvCxnSpPr>
            <a:endCxn id="24" idx="0"/>
          </p:cNvCxnSpPr>
          <p:nvPr/>
        </p:nvCxnSpPr>
        <p:spPr>
          <a:xfrm>
            <a:off x="6822250" y="1131590"/>
            <a:ext cx="67568" cy="1445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9236" y="2146788"/>
            <a:ext cx="128592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4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1014577"/>
            <a:ext cx="1584176" cy="70207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ko-KR" altLang="en-US" sz="4400" dirty="0" smtClean="0">
                <a:latin typeface="나눔스퀘어라운드 Bold" pitchFamily="50" charset="-127"/>
                <a:ea typeface="나눔스퀘어라운드 Bold" pitchFamily="50" charset="-127"/>
              </a:rPr>
              <a:t>순서</a:t>
            </a:r>
            <a:endParaRPr lang="ko-KR" altLang="en-US" sz="4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23828" y="546524"/>
            <a:ext cx="5688632" cy="3825426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개요 및 요구사항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개발 일정과 개발환경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구조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3600" dirty="0" smtClean="0">
                <a:latin typeface="나눔스퀘어라운드 Bold" pitchFamily="50" charset="-127"/>
                <a:ea typeface="나눔스퀘어라운드 Bold" pitchFamily="50" charset="-127"/>
              </a:rPr>
              <a:t>UI</a:t>
            </a: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와 기능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후</a:t>
            </a:r>
            <a:r>
              <a:rPr lang="ko-KR" altLang="en-US" sz="3600" dirty="0">
                <a:latin typeface="나눔스퀘어라운드 Bold" pitchFamily="50" charset="-127"/>
                <a:ea typeface="나눔스퀘어라운드 Bold" pitchFamily="50" charset="-127"/>
              </a:rPr>
              <a:t>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73838" y="681585"/>
            <a:ext cx="540000" cy="3600355"/>
            <a:chOff x="2591840" y="452730"/>
            <a:chExt cx="540000" cy="48004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452730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1532789"/>
              <a:ext cx="540000" cy="540000"/>
            </a:xfrm>
            <a:prstGeom prst="rect">
              <a:avLst/>
            </a:prstGeom>
          </p:spPr>
        </p:pic>
        <p:pic>
          <p:nvPicPr>
            <p:cNvPr id="409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25289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3609051"/>
              <a:ext cx="540000" cy="540000"/>
            </a:xfrm>
            <a:prstGeom prst="rect">
              <a:avLst/>
            </a:prstGeom>
          </p:spPr>
        </p:pic>
        <p:pic>
          <p:nvPicPr>
            <p:cNvPr id="409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471320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76640"/>
            <a:ext cx="540000" cy="405000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9" y="726545"/>
            <a:ext cx="2524125" cy="2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90864"/>
            <a:ext cx="5404957" cy="298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38" y="2277896"/>
            <a:ext cx="2326835" cy="125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27778" y="45651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4300" y="1939342"/>
            <a:ext cx="3382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503889" y="1581640"/>
            <a:ext cx="42733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23" y="823896"/>
            <a:ext cx="445246" cy="33393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36985" y="2277896"/>
            <a:ext cx="2295255" cy="338555"/>
            <a:chOff x="4436985" y="2277896"/>
            <a:chExt cx="2295255" cy="338555"/>
          </a:xfrm>
        </p:grpSpPr>
        <p:sp>
          <p:nvSpPr>
            <p:cNvPr id="18" name="TextBox 17"/>
            <p:cNvSpPr txBox="1"/>
            <p:nvPr/>
          </p:nvSpPr>
          <p:spPr>
            <a:xfrm>
              <a:off x="4966769" y="2277896"/>
              <a:ext cx="176547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엑셀파일 명단 등록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2" name="직선 연결선 21"/>
            <p:cNvCxnSpPr>
              <a:endCxn id="18" idx="1"/>
            </p:cNvCxnSpPr>
            <p:nvPr/>
          </p:nvCxnSpPr>
          <p:spPr>
            <a:xfrm flipV="1">
              <a:off x="4436985" y="2447173"/>
              <a:ext cx="529784" cy="16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301970" y="2706765"/>
            <a:ext cx="1980220" cy="338554"/>
            <a:chOff x="4301970" y="2706765"/>
            <a:chExt cx="198022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4966769" y="2706765"/>
              <a:ext cx="131542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학년도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8" name="직선 연결선 27"/>
            <p:cNvCxnSpPr>
              <a:endCxn id="25" idx="1"/>
            </p:cNvCxnSpPr>
            <p:nvPr/>
          </p:nvCxnSpPr>
          <p:spPr>
            <a:xfrm>
              <a:off x="4301970" y="2876042"/>
              <a:ext cx="66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301970" y="3111810"/>
            <a:ext cx="2835315" cy="338554"/>
            <a:chOff x="4301970" y="3111810"/>
            <a:chExt cx="2835315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4966768" y="3111810"/>
              <a:ext cx="2170517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인당 연간 지원금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2" name="직선 연결선 31"/>
            <p:cNvCxnSpPr>
              <a:endCxn id="26" idx="1"/>
            </p:cNvCxnSpPr>
            <p:nvPr/>
          </p:nvCxnSpPr>
          <p:spPr>
            <a:xfrm>
              <a:off x="4301970" y="3111810"/>
              <a:ext cx="664798" cy="169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/>
          <p:cNvCxnSpPr>
            <a:stCxn id="25" idx="3"/>
          </p:cNvCxnSpPr>
          <p:nvPr/>
        </p:nvCxnSpPr>
        <p:spPr>
          <a:xfrm>
            <a:off x="6282190" y="2876042"/>
            <a:ext cx="1080120" cy="775828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2"/>
          </p:cNvCxnSpPr>
          <p:nvPr/>
        </p:nvCxnSpPr>
        <p:spPr>
          <a:xfrm rot="16200000" flipH="1">
            <a:off x="6133863" y="3368527"/>
            <a:ext cx="336521" cy="5001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03" y="2524023"/>
            <a:ext cx="2841855" cy="20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2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816555"/>
            <a:ext cx="2949193" cy="17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62" y="814339"/>
            <a:ext cx="2366725" cy="90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 시 오류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18" y="2341588"/>
            <a:ext cx="2926259" cy="172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72100" y="1041580"/>
            <a:ext cx="1080120" cy="585065"/>
          </a:xfrm>
          <a:prstGeom prst="rightArrow">
            <a:avLst>
              <a:gd name="adj1" fmla="val 6953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065244" y="3227525"/>
            <a:ext cx="990109" cy="6209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정보 기입 후 취소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3988" y="1131590"/>
            <a:ext cx="119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200" dirty="0" smtClean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칸이 비어 있는 경우</a:t>
            </a:r>
            <a:endParaRPr lang="ko-KR" altLang="en-US" sz="120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4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5" y="760539"/>
            <a:ext cx="2866535" cy="185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44" y="2767291"/>
            <a:ext cx="6511836" cy="178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굽은 화살표 1"/>
          <p:cNvSpPr/>
          <p:nvPr/>
        </p:nvSpPr>
        <p:spPr>
          <a:xfrm rot="5400000" flipV="1">
            <a:off x="5247151" y="1536559"/>
            <a:ext cx="855095" cy="1035266"/>
          </a:xfrm>
          <a:prstGeom prst="bentArrow">
            <a:avLst>
              <a:gd name="adj1" fmla="val 42612"/>
              <a:gd name="adj2" fmla="val 37131"/>
              <a:gd name="adj3" fmla="val 21892"/>
              <a:gd name="adj4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등록완료</a:t>
            </a:r>
            <a:endParaRPr lang="en-US" altLang="ko-KR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423364" y="3596986"/>
            <a:ext cx="43966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40" y="2282820"/>
            <a:ext cx="445246" cy="333935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4" y="861560"/>
            <a:ext cx="272679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4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51" y="861559"/>
            <a:ext cx="6494744" cy="328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관리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95" y="1686341"/>
            <a:ext cx="445246" cy="3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46" y="924662"/>
            <a:ext cx="3864161" cy="218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70" y="3177165"/>
            <a:ext cx="3004959" cy="112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5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수</a:t>
            </a:r>
            <a:r>
              <a:rPr lang="ko-KR" altLang="en-US" sz="1600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17" y="2777875"/>
            <a:ext cx="445246" cy="333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1790" y="3261751"/>
            <a:ext cx="288032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텍스트 필드가 채워져야 합니다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연결선 12"/>
          <p:cNvCxnSpPr>
            <a:stCxn id="17" idx="2"/>
          </p:cNvCxnSpPr>
          <p:nvPr/>
        </p:nvCxnSpPr>
        <p:spPr>
          <a:xfrm>
            <a:off x="3559440" y="3111810"/>
            <a:ext cx="0" cy="14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41930" y="1334032"/>
            <a:ext cx="45005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90644" y="1671650"/>
            <a:ext cx="731305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62010" y="1671650"/>
            <a:ext cx="126014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647786"/>
            <a:ext cx="3420439" cy="255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강좌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00" y="1103719"/>
            <a:ext cx="2933700" cy="79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50" y="1851670"/>
            <a:ext cx="3173134" cy="17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12100" y="72654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0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강좌등록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27806"/>
            <a:ext cx="3104481" cy="187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8"/>
          <a:stretch/>
        </p:blipFill>
        <p:spPr bwMode="auto">
          <a:xfrm>
            <a:off x="5986676" y="779325"/>
            <a:ext cx="2986701" cy="188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638965" y="1454399"/>
            <a:ext cx="758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78420"/>
            <a:ext cx="2920415" cy="179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96" y="2084469"/>
            <a:ext cx="445246" cy="333935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00" y="2733364"/>
            <a:ext cx="3240300" cy="19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개설 강좌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16241" y="1691474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36866" y="3684802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16" y="780500"/>
            <a:ext cx="2252827" cy="129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수강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66" y="1809551"/>
            <a:ext cx="376167" cy="282126"/>
          </a:xfrm>
          <a:prstGeom prst="rect">
            <a:avLst/>
          </a:prstGeom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43484" y="1849447"/>
            <a:ext cx="3593820" cy="2571907"/>
            <a:chOff x="4938681" y="835581"/>
            <a:chExt cx="3593820" cy="25719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82"/>
            <a:stretch/>
          </p:blipFill>
          <p:spPr bwMode="auto">
            <a:xfrm>
              <a:off x="4938681" y="835581"/>
              <a:ext cx="3593820" cy="257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굽은 화살표 12"/>
            <p:cNvSpPr/>
            <p:nvPr/>
          </p:nvSpPr>
          <p:spPr>
            <a:xfrm rot="5400000">
              <a:off x="6142597" y="1035462"/>
              <a:ext cx="697576" cy="990110"/>
            </a:xfrm>
            <a:prstGeom prst="bentArrow">
              <a:avLst>
                <a:gd name="adj1" fmla="val 15107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 중괄호 14"/>
            <p:cNvSpPr/>
            <p:nvPr/>
          </p:nvSpPr>
          <p:spPr>
            <a:xfrm>
              <a:off x="5742101" y="1046714"/>
              <a:ext cx="225025" cy="360040"/>
            </a:xfrm>
            <a:prstGeom prst="rightBrac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08" y="2706765"/>
            <a:ext cx="2969728" cy="160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아래쪽 화살표 18"/>
          <p:cNvSpPr/>
          <p:nvPr/>
        </p:nvSpPr>
        <p:spPr>
          <a:xfrm>
            <a:off x="3129466" y="2136682"/>
            <a:ext cx="376167" cy="525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5434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94" y="816554"/>
            <a:ext cx="3071336" cy="2205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91" y="3111810"/>
            <a:ext cx="3084016" cy="154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110" y="681540"/>
            <a:ext cx="3417223" cy="248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861810" y="2346725"/>
            <a:ext cx="54006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96925" y="2349676"/>
            <a:ext cx="81009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21850" y="2606241"/>
            <a:ext cx="32578" cy="60087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594502" y="2706765"/>
            <a:ext cx="2002723" cy="900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56865" y="2211710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＞</a:t>
            </a:r>
            <a:endParaRPr lang="ko-KR" altLang="en-US" sz="3200" b="1" dirty="0">
              <a:solidFill>
                <a:srgbClr val="FF000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7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소스 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771550"/>
            <a:ext cx="6525725" cy="185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16755"/>
            <a:ext cx="6450550" cy="476510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7" y="3111810"/>
            <a:ext cx="6450550" cy="393998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16855"/>
            <a:ext cx="6451277" cy="554996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83" y="4082315"/>
            <a:ext cx="6448828" cy="630071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꺾인 연결선 19"/>
          <p:cNvCxnSpPr>
            <a:endCxn id="15" idx="1"/>
          </p:cNvCxnSpPr>
          <p:nvPr/>
        </p:nvCxnSpPr>
        <p:spPr>
          <a:xfrm rot="5400000">
            <a:off x="2000101" y="1948295"/>
            <a:ext cx="1318375" cy="495055"/>
          </a:xfrm>
          <a:prstGeom prst="bentConnector4">
            <a:avLst>
              <a:gd name="adj1" fmla="val -458"/>
              <a:gd name="adj2" fmla="val 146177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endCxn id="16" idx="1"/>
          </p:cNvCxnSpPr>
          <p:nvPr/>
        </p:nvCxnSpPr>
        <p:spPr>
          <a:xfrm rot="5400000">
            <a:off x="1833295" y="2280292"/>
            <a:ext cx="1607709" cy="449324"/>
          </a:xfrm>
          <a:prstGeom prst="bentConnector4">
            <a:avLst>
              <a:gd name="adj1" fmla="val -759"/>
              <a:gd name="adj2" fmla="val 197513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17" idx="1"/>
          </p:cNvCxnSpPr>
          <p:nvPr/>
        </p:nvCxnSpPr>
        <p:spPr>
          <a:xfrm rot="5400000">
            <a:off x="1992087" y="2924627"/>
            <a:ext cx="1289399" cy="450052"/>
          </a:xfrm>
          <a:prstGeom prst="bentConnector4">
            <a:avLst>
              <a:gd name="adj1" fmla="val -159"/>
              <a:gd name="adj2" fmla="val 18606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8" idx="1"/>
          </p:cNvCxnSpPr>
          <p:nvPr/>
        </p:nvCxnSpPr>
        <p:spPr>
          <a:xfrm rot="5400000">
            <a:off x="1724848" y="3260385"/>
            <a:ext cx="1825601" cy="448330"/>
          </a:xfrm>
          <a:prstGeom prst="bentConnector4">
            <a:avLst>
              <a:gd name="adj1" fmla="val -368"/>
              <a:gd name="adj2" fmla="val 17081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6556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용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어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86735" y="591530"/>
            <a:ext cx="6419056" cy="4027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학년도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다음해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을 말함</a:t>
            </a:r>
            <a:endParaRPr lang="en-US" altLang="ko-KR" sz="24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분기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월부터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개월 단위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교육비를 지원받는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자격의 학생을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말함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기초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수급자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본인 부담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한부모가족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기타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소득수준조사대상자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),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계층확인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장애수당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자활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장애연금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 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연간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60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만원 지원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        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 수강료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재료비로 사용할 수 있음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93">
            <a:off x="345510" y="965806"/>
            <a:ext cx="657566" cy="49317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79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3746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결과 확인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271799" y="835679"/>
            <a:ext cx="3530868" cy="3311246"/>
            <a:chOff x="2271799" y="835679"/>
            <a:chExt cx="3155297" cy="232900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99" y="835679"/>
              <a:ext cx="3155297" cy="232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연결선 12"/>
            <p:cNvCxnSpPr/>
            <p:nvPr/>
          </p:nvCxnSpPr>
          <p:spPr>
            <a:xfrm>
              <a:off x="2366755" y="1798039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086835" y="266176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08683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94475" y="290583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5064736" y="835678"/>
            <a:ext cx="3877695" cy="3311247"/>
            <a:chOff x="5652120" y="835678"/>
            <a:chExt cx="3290311" cy="23068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835678"/>
              <a:ext cx="3290311" cy="230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>
              <a:off x="5802667" y="1827184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50197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01975" y="284178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09615" y="299584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6515100" y="2604800"/>
              <a:ext cx="900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189205" y="3246825"/>
            <a:ext cx="900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870970" y="2203906"/>
            <a:ext cx="3311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 15"/>
          <p:cNvSpPr/>
          <p:nvPr/>
        </p:nvSpPr>
        <p:spPr>
          <a:xfrm>
            <a:off x="3356865" y="3407832"/>
            <a:ext cx="90010" cy="37107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6" idx="1"/>
          </p:cNvCxnSpPr>
          <p:nvPr/>
        </p:nvCxnSpPr>
        <p:spPr>
          <a:xfrm flipV="1">
            <a:off x="3446875" y="3593368"/>
            <a:ext cx="252028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8"/>
          <a:stretch/>
        </p:blipFill>
        <p:spPr bwMode="auto">
          <a:xfrm>
            <a:off x="6282190" y="2967137"/>
            <a:ext cx="2725287" cy="1237677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72300" y="2967137"/>
            <a:ext cx="1215135" cy="307777"/>
          </a:xfrm>
          <a:prstGeom prst="rect">
            <a:avLst/>
          </a:prstGeom>
          <a:noFill/>
          <a:ln w="12700">
            <a:solidFill>
              <a:srgbClr val="006C5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트리거로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95" y="867647"/>
            <a:ext cx="2910253" cy="183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43" y="1384141"/>
            <a:ext cx="3289632" cy="21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3671900" y="1446625"/>
            <a:ext cx="6750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5" y="1339276"/>
            <a:ext cx="286264" cy="214698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선택 없이 버튼 </a:t>
            </a:r>
            <a:r>
              <a:rPr lang="ko-KR" altLang="en-US" sz="1600" dirty="0" err="1" smtClean="0">
                <a:latin typeface="나눔스퀘어라운드 Bold" pitchFamily="50" charset="-127"/>
                <a:ea typeface="나눔스퀘어라운드 Bold" pitchFamily="50" charset="-127"/>
              </a:rPr>
              <a:t>클릭시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4816" y="1045588"/>
            <a:ext cx="274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중복 신청의 경우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957265" y="2027382"/>
            <a:ext cx="630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7647" y="2351706"/>
            <a:ext cx="449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476548" y="44381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69" y="840074"/>
            <a:ext cx="2952867" cy="212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4" y="794867"/>
            <a:ext cx="3105375" cy="221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32" y="1840604"/>
            <a:ext cx="300033" cy="2250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202070" y="1716655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  <a:endParaRPr lang="ko-KR" altLang="en-US" sz="1400" b="1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신청된 강좌 제거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및 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494615"/>
            <a:ext cx="6480720" cy="335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32" y="3845007"/>
            <a:ext cx="6502048" cy="52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>
            <a:endCxn id="2056" idx="1"/>
          </p:cNvCxnSpPr>
          <p:nvPr/>
        </p:nvCxnSpPr>
        <p:spPr>
          <a:xfrm rot="5400000">
            <a:off x="1340200" y="2721883"/>
            <a:ext cx="2436829" cy="336363"/>
          </a:xfrm>
          <a:prstGeom prst="bentConnector4">
            <a:avLst>
              <a:gd name="adj1" fmla="val 816"/>
              <a:gd name="adj2" fmla="val 124919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63" y="810522"/>
            <a:ext cx="3105375" cy="180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801" y="2976795"/>
            <a:ext cx="5175575" cy="17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수정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3493070" y="2633584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400" b="1" dirty="0" smtClean="0">
                <a:latin typeface="나눔스퀘어라운드 Bold" pitchFamily="50" charset="-127"/>
                <a:ea typeface="나눔스퀘어라운드 Bold" pitchFamily="50" charset="-127"/>
              </a:rPr>
              <a:t>수정</a:t>
            </a:r>
            <a:endParaRPr lang="ko-KR" altLang="en-US" sz="14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1112" y="3921900"/>
            <a:ext cx="3195296" cy="360040"/>
            <a:chOff x="5821112" y="4085948"/>
            <a:chExt cx="3195296" cy="360040"/>
          </a:xfrm>
        </p:grpSpPr>
        <p:sp>
          <p:nvSpPr>
            <p:cNvPr id="11" name="TextBox 10"/>
            <p:cNvSpPr txBox="1"/>
            <p:nvPr/>
          </p:nvSpPr>
          <p:spPr>
            <a:xfrm>
              <a:off x="6001072" y="4085948"/>
              <a:ext cx="301533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메인페이지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해당 학생의 현재 잔액 변경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>
              <a:stCxn id="11" idx="1"/>
            </p:cNvCxnSpPr>
            <p:nvPr/>
          </p:nvCxnSpPr>
          <p:spPr>
            <a:xfrm flipH="1">
              <a:off x="5821112" y="4239837"/>
              <a:ext cx="179960" cy="2061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45" y="591530"/>
            <a:ext cx="6426430" cy="187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3"/>
          <a:stretch/>
        </p:blipFill>
        <p:spPr bwMode="auto">
          <a:xfrm>
            <a:off x="2421045" y="2346725"/>
            <a:ext cx="4681275" cy="45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94"/>
          <a:stretch/>
        </p:blipFill>
        <p:spPr bwMode="auto">
          <a:xfrm>
            <a:off x="2421045" y="2851194"/>
            <a:ext cx="6492998" cy="89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0" y="3741880"/>
            <a:ext cx="6512343" cy="55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</a:t>
            </a: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취소시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소스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endCxn id="3" idx="1"/>
          </p:cNvCxnSpPr>
          <p:nvPr/>
        </p:nvCxnSpPr>
        <p:spPr>
          <a:xfrm rot="5400000">
            <a:off x="2099537" y="1948153"/>
            <a:ext cx="948766" cy="305750"/>
          </a:xfrm>
          <a:prstGeom prst="bentConnector4">
            <a:avLst>
              <a:gd name="adj1" fmla="val 200"/>
              <a:gd name="adj2" fmla="val 16230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5" idx="1"/>
          </p:cNvCxnSpPr>
          <p:nvPr/>
        </p:nvCxnSpPr>
        <p:spPr>
          <a:xfrm rot="5400000">
            <a:off x="1457793" y="2750575"/>
            <a:ext cx="2212910" cy="325095"/>
          </a:xfrm>
          <a:prstGeom prst="bentConnector4">
            <a:avLst>
              <a:gd name="adj1" fmla="val 1027"/>
              <a:gd name="adj2" fmla="val 170318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4" idx="1"/>
          </p:cNvCxnSpPr>
          <p:nvPr/>
        </p:nvCxnSpPr>
        <p:spPr>
          <a:xfrm rot="5400000">
            <a:off x="1774311" y="2363392"/>
            <a:ext cx="1579879" cy="286410"/>
          </a:xfrm>
          <a:prstGeom prst="bentConnector4">
            <a:avLst>
              <a:gd name="adj1" fmla="val -268"/>
              <a:gd name="adj2" fmla="val 17981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345452"/>
            <a:ext cx="1795251" cy="2284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자유수강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운영현황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06565"/>
            <a:ext cx="4527959" cy="271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2256123"/>
            <a:ext cx="5052328" cy="229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851920" y="3111810"/>
            <a:ext cx="630243" cy="520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424458" y="1626645"/>
            <a:ext cx="1485165" cy="1485165"/>
          </a:xfrm>
          <a:prstGeom prst="downArrow">
            <a:avLst>
              <a:gd name="adj1" fmla="val 6282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6885" y="1626645"/>
            <a:ext cx="1237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학생 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 시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인원수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계산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58" y="1820475"/>
            <a:ext cx="4117959" cy="1144398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327429" y="844684"/>
            <a:ext cx="1795251" cy="1142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후기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024408"/>
              </p:ext>
            </p:extLst>
          </p:nvPr>
        </p:nvGraphicFramePr>
        <p:xfrm>
          <a:off x="2636785" y="636535"/>
          <a:ext cx="6249379" cy="408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3" descr="C:\Users\alfo\Downloads\if_4_20588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861560"/>
            <a:ext cx="720080" cy="5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2096725" y="1896675"/>
            <a:ext cx="720080" cy="540060"/>
            <a:chOff x="2096725" y="1896675"/>
            <a:chExt cx="720080" cy="540060"/>
          </a:xfrm>
        </p:grpSpPr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96725" y="2931789"/>
            <a:ext cx="720080" cy="540060"/>
            <a:chOff x="2096725" y="1896675"/>
            <a:chExt cx="720080" cy="540060"/>
          </a:xfrm>
        </p:grpSpPr>
        <p:pic>
          <p:nvPicPr>
            <p:cNvPr id="2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3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89016" y="3948034"/>
            <a:ext cx="720080" cy="540060"/>
            <a:chOff x="2096725" y="1896675"/>
            <a:chExt cx="720080" cy="540060"/>
          </a:xfrm>
        </p:grpSpPr>
        <p:pic>
          <p:nvPicPr>
            <p:cNvPr id="23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4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8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11563" y="1311610"/>
            <a:ext cx="7920879" cy="13951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6600" dirty="0" smtClean="0">
                <a:latin typeface="나눔스퀘어라운드 ExtraBold" pitchFamily="50" charset="-127"/>
                <a:ea typeface="나눔스퀘어라운드 ExtraBold" pitchFamily="50" charset="-127"/>
              </a:rPr>
              <a:t>THANKS A LOT!!</a:t>
            </a:r>
            <a:endParaRPr lang="ko-KR" altLang="en-US" sz="66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571748"/>
            <a:ext cx="795088" cy="596317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894176" y="2470488"/>
            <a:ext cx="5355652" cy="798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감사합니다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8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67744" y="951571"/>
            <a:ext cx="6419056" cy="1768697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교육비지원 대상학생의 방과후학교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자유수강지원금의 사용 및 잔액의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관리를 효율적으로 처리하기 위함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996575"/>
            <a:ext cx="1306488" cy="1507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3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3" y="836734"/>
            <a:ext cx="2630633" cy="14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98" y="816555"/>
            <a:ext cx="2851351" cy="146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1" y="2726445"/>
            <a:ext cx="2925047" cy="14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36" y="2656393"/>
            <a:ext cx="2873824" cy="178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434547" y="504896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확정자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1099" y="501520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방과후학교 수강신청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547" y="2372603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지원자 수강현황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2130" y="2346725"/>
            <a:ext cx="26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교육비지원자등록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1147351"/>
            <a:ext cx="2160240" cy="24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5" y="863880"/>
            <a:ext cx="3491309" cy="172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4" y="2550682"/>
            <a:ext cx="3654463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382791" y="755517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사용내역 가정통신문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42030" y="501521"/>
            <a:ext cx="40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자유수강권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지원 실적 및 회수대장 보고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교육비 지원 대상학생의 정보 등록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추가 등록 가능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등록한 학생의 잔액 바로 확인가능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학생 이름으로 검색 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방과후학교에서 개설된 강좌 등록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강좌 등록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강좌명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수강료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재료비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수업 주수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시작과 종료일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지원 대상 학생의 강좌 신청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4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 지원금이 부족한 경우 남은 지원금까지만 사용</a:t>
            </a: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나머지는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수익자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본인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부담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자유수강인원 엑셀파일 출력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학생별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지원금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사용액과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잔액 출력가능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교육청 보고용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자유수강권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운영현황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확정자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현황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가구자격 별 인원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월별 지원실적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가구자격 별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사용인원과    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회수대장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 사용 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2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</p:spTree>
    <p:extLst>
      <p:ext uri="{BB962C8B-B14F-4D97-AF65-F5344CB8AC3E}">
        <p14:creationId xmlns:p14="http://schemas.microsoft.com/office/powerpoint/2010/main" val="9507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환경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248398" y="429512"/>
            <a:ext cx="6644081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Windows  7 Professional K 			64bit</a:t>
            </a: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DBMS: Oracle 11g 11.2.0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개발도구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Eclipse java oxygen,  SQL developer 18.2.0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설계 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ERWin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JML: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StarUML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 언어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Java 8</a:t>
            </a:r>
            <a:r>
              <a:rPr lang="en-US" altLang="ko-KR" sz="2600" smtClean="0">
                <a:latin typeface="나눔스퀘어라운드 Bold" pitchFamily="50" charset="-127"/>
                <a:ea typeface="나눔스퀘어라운드 Bold" pitchFamily="50" charset="-127"/>
              </a:rPr>
              <a:t>, JavaFX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View Tool : Java FX Scene Builder 2.0</a:t>
            </a: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0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784</Words>
  <Application>Microsoft Office PowerPoint</Application>
  <PresentationFormat>화면 슬라이드 쇼(16:9)</PresentationFormat>
  <Paragraphs>249</Paragraphs>
  <Slides>38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신현초 방과후학교  자유수강 관리 프로그램</vt:lpstr>
      <vt:lpstr>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alfo8-23</dc:creator>
  <cp:lastModifiedBy>alfo8-23</cp:lastModifiedBy>
  <cp:revision>91</cp:revision>
  <dcterms:created xsi:type="dcterms:W3CDTF">2018-08-22T00:26:10Z</dcterms:created>
  <dcterms:modified xsi:type="dcterms:W3CDTF">2018-08-28T00:34:39Z</dcterms:modified>
</cp:coreProperties>
</file>